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56" r:id="rId1"/>
  </p:sld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78" r:id="rId9"/>
    <p:sldId id="265" r:id="rId10"/>
    <p:sldId id="266" r:id="rId11"/>
    <p:sldId id="280" r:id="rId12"/>
    <p:sldId id="272" r:id="rId13"/>
    <p:sldId id="273" r:id="rId14"/>
    <p:sldId id="269" r:id="rId15"/>
    <p:sldId id="270" r:id="rId16"/>
    <p:sldId id="275" r:id="rId17"/>
    <p:sldId id="279" r:id="rId18"/>
    <p:sldId id="276" r:id="rId19"/>
    <p:sldId id="277" r:id="rId20"/>
    <p:sldId id="281" r:id="rId21"/>
    <p:sldId id="268" r:id="rId22"/>
  </p:sldIdLst>
  <p:sldSz cx="12192000" cy="6858000"/>
  <p:notesSz cx="6808788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DAB0C-767D-4C39-921B-D18E0328DF51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50475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737" y="9431599"/>
            <a:ext cx="2950475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AB319-AFF5-4642-8034-1E3582D97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614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16C7-1E2B-4768-92AA-FB75955D42F9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607C-460E-41DB-BF50-FDCC90CAF4A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16C7-1E2B-4768-92AA-FB75955D42F9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607C-460E-41DB-BF50-FDCC90CAF4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16C7-1E2B-4768-92AA-FB75955D42F9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607C-460E-41DB-BF50-FDCC90CAF4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16C7-1E2B-4768-92AA-FB75955D42F9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607C-460E-41DB-BF50-FDCC90CAF4A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16C7-1E2B-4768-92AA-FB75955D42F9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607C-460E-41DB-BF50-FDCC90CAF4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16C7-1E2B-4768-92AA-FB75955D42F9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607C-460E-41DB-BF50-FDCC90CAF4A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16C7-1E2B-4768-92AA-FB75955D42F9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607C-460E-41DB-BF50-FDCC90CAF4A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16C7-1E2B-4768-92AA-FB75955D42F9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607C-460E-41DB-BF50-FDCC90CAF4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16C7-1E2B-4768-92AA-FB75955D42F9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607C-460E-41DB-BF50-FDCC90CAF4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16C7-1E2B-4768-92AA-FB75955D42F9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607C-460E-41DB-BF50-FDCC90CAF4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16C7-1E2B-4768-92AA-FB75955D42F9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607C-460E-41DB-BF50-FDCC90CAF4A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CF316C7-1E2B-4768-92AA-FB75955D42F9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C26607C-460E-41DB-BF50-FDCC90CAF4A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4FFE65F-F956-481E-90DD-A236268359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1745" y="5149528"/>
            <a:ext cx="4631982" cy="882119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Переверзева Л.М., </a:t>
            </a:r>
          </a:p>
          <a:p>
            <a:pPr algn="r"/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МБОУ «Прутская СОШ»</a:t>
            </a:r>
            <a:endParaRPr lang="ru-RU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BF1494-5306-41C2-94EA-FC842728F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3168" y="1764787"/>
            <a:ext cx="10363200" cy="1828800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400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Формирование функциональной грамотности обучающихся через реализацию инновационных проектов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174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82436" y="191293"/>
            <a:ext cx="8950037" cy="4602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06663">
              <a:lnSpc>
                <a:spcPct val="150000"/>
              </a:lnSpc>
            </a:pPr>
            <a:r>
              <a:rPr lang="ru-RU" sz="2200" b="1" dirty="0">
                <a:solidFill>
                  <a:prstClr val="black"/>
                </a:solidFill>
                <a:latin typeface="Times New Roman"/>
              </a:rPr>
              <a:t>Событийная среда проекта:</a:t>
            </a:r>
          </a:p>
          <a:p>
            <a:pPr marL="342900" lvl="0" indent="-342900" defTabSz="1006663">
              <a:lnSpc>
                <a:spcPct val="150000"/>
              </a:lnSpc>
              <a:buFontTx/>
              <a:buChar char="-"/>
            </a:pPr>
            <a:r>
              <a:rPr lang="ru-RU" sz="2200" dirty="0" smtClean="0">
                <a:solidFill>
                  <a:prstClr val="black"/>
                </a:solidFill>
                <a:latin typeface="Times New Roman"/>
              </a:rPr>
              <a:t>Игра-</a:t>
            </a:r>
            <a:r>
              <a:rPr lang="ru-RU" sz="2200" dirty="0" err="1" smtClean="0">
                <a:solidFill>
                  <a:prstClr val="black"/>
                </a:solidFill>
                <a:latin typeface="Times New Roman"/>
              </a:rPr>
              <a:t>квест</a:t>
            </a:r>
            <a:r>
              <a:rPr lang="ru-RU" sz="2200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sz="2200" dirty="0">
                <a:solidFill>
                  <a:prstClr val="black"/>
                </a:solidFill>
                <a:latin typeface="Times New Roman"/>
              </a:rPr>
              <a:t>«В мире науки»;</a:t>
            </a:r>
          </a:p>
          <a:p>
            <a:pPr marL="342900" lvl="0" indent="-342900" defTabSz="1006663">
              <a:lnSpc>
                <a:spcPct val="150000"/>
              </a:lnSpc>
              <a:buFontTx/>
              <a:buChar char="-"/>
            </a:pPr>
            <a:r>
              <a:rPr lang="ru-RU" sz="2200" dirty="0">
                <a:solidFill>
                  <a:prstClr val="black"/>
                </a:solidFill>
                <a:latin typeface="Times New Roman"/>
              </a:rPr>
              <a:t>Турнир знатоков точных наук</a:t>
            </a:r>
            <a:r>
              <a:rPr lang="ru-RU" sz="2200" dirty="0" smtClean="0">
                <a:solidFill>
                  <a:prstClr val="black"/>
                </a:solidFill>
                <a:latin typeface="Times New Roman"/>
              </a:rPr>
              <a:t>;</a:t>
            </a:r>
          </a:p>
          <a:p>
            <a:pPr marL="342900" lvl="0" indent="-342900" defTabSz="1006663">
              <a:lnSpc>
                <a:spcPct val="150000"/>
              </a:lnSpc>
              <a:buFontTx/>
              <a:buChar char="-"/>
            </a:pPr>
            <a:r>
              <a:rPr lang="ru-RU" sz="2200" dirty="0" smtClean="0">
                <a:solidFill>
                  <a:prstClr val="black"/>
                </a:solidFill>
                <a:latin typeface="Times New Roman"/>
              </a:rPr>
              <a:t>Интеллектуальные состязания «Семь чудес света»;</a:t>
            </a:r>
            <a:endParaRPr lang="ru-RU" sz="2200" dirty="0">
              <a:solidFill>
                <a:prstClr val="black"/>
              </a:solidFill>
              <a:latin typeface="Times New Roman"/>
            </a:endParaRPr>
          </a:p>
          <a:p>
            <a:pPr marL="342900" lvl="0" indent="-342900" defTabSz="1006663">
              <a:lnSpc>
                <a:spcPct val="150000"/>
              </a:lnSpc>
              <a:buFontTx/>
              <a:buChar char="-"/>
            </a:pPr>
            <a:r>
              <a:rPr lang="ru-RU" sz="2200" dirty="0">
                <a:solidFill>
                  <a:prstClr val="black"/>
                </a:solidFill>
                <a:latin typeface="Times New Roman"/>
              </a:rPr>
              <a:t>Конкурс рекламы профессий «Лучшие из лучших»;</a:t>
            </a:r>
          </a:p>
          <a:p>
            <a:pPr marL="342900" lvl="0" indent="-342900" defTabSz="1006663">
              <a:lnSpc>
                <a:spcPct val="150000"/>
              </a:lnSpc>
              <a:buFontTx/>
              <a:buChar char="-"/>
            </a:pPr>
            <a:r>
              <a:rPr lang="ru-RU" sz="2200" dirty="0">
                <a:solidFill>
                  <a:prstClr val="black"/>
                </a:solidFill>
                <a:latin typeface="Times New Roman"/>
              </a:rPr>
              <a:t>Познавательные часы для младших школьников «Мир химии», «Мир физики», «Мир биологии»;</a:t>
            </a:r>
          </a:p>
          <a:p>
            <a:pPr marL="342900" lvl="0" indent="-342900" defTabSz="1006663">
              <a:lnSpc>
                <a:spcPct val="150000"/>
              </a:lnSpc>
              <a:buFontTx/>
              <a:buChar char="-"/>
            </a:pPr>
            <a:r>
              <a:rPr lang="ru-RU" sz="2200" dirty="0">
                <a:solidFill>
                  <a:prstClr val="black"/>
                </a:solidFill>
                <a:latin typeface="Times New Roman"/>
              </a:rPr>
              <a:t>Клуб профессиональных знакомств;</a:t>
            </a:r>
          </a:p>
          <a:p>
            <a:pPr marL="342900" lvl="0" indent="-342900" defTabSz="1006663">
              <a:lnSpc>
                <a:spcPct val="150000"/>
              </a:lnSpc>
              <a:buFontTx/>
              <a:buChar char="-"/>
            </a:pPr>
            <a:r>
              <a:rPr lang="ru-RU" sz="2200" dirty="0">
                <a:solidFill>
                  <a:prstClr val="black"/>
                </a:solidFill>
                <a:latin typeface="Times New Roman"/>
              </a:rPr>
              <a:t>Другие мероприятия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34292" y="4707669"/>
            <a:ext cx="10654144" cy="1561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006663">
              <a:lnSpc>
                <a:spcPct val="150000"/>
              </a:lnSpc>
            </a:pPr>
            <a:r>
              <a:rPr lang="ru-RU" sz="2200" dirty="0">
                <a:solidFill>
                  <a:prstClr val="black"/>
                </a:solidFill>
                <a:latin typeface="Times New Roman"/>
              </a:rPr>
              <a:t>2024-2025 годы – проведение стажерских практик по теме «Эффективность деятельности  школьных предметных объединений через призму самоопределения обучающихся»</a:t>
            </a:r>
            <a:endParaRPr lang="ru-RU" sz="2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3544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37710" y="234084"/>
            <a:ext cx="46338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1999" y="1140813"/>
            <a:ext cx="1057101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нормативная база для функционирования предметных объединений школьников.</a:t>
            </a:r>
          </a:p>
          <a:p>
            <a:pPr marL="342900" indent="-342900" algn="just"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50 % школьников – членов предметных объединений выбирают соответствующий предмет для сдачи экзамена.</a:t>
            </a:r>
          </a:p>
          <a:p>
            <a:pPr marL="342900" indent="-342900" algn="just"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школьников – членов предметных объединений разработаны и реализованы «Дорожные карты» профессионального самоопределения.</a:t>
            </a:r>
          </a:p>
          <a:p>
            <a:pPr marL="342900" indent="-342900" algn="just"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Усовершенствована модель школьной системы профориентации.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уровне ООО у 50 % обучающихся сформирован средний уровень естественно-научной и математической грамотности.</a:t>
            </a:r>
          </a:p>
          <a:p>
            <a:pPr marL="342900" indent="-342900" algn="just"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уровне СОО у 50 %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естественно-научной и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математической грамотности.</a:t>
            </a:r>
          </a:p>
          <a:p>
            <a:pPr marL="342900" indent="-342900" algn="just">
              <a:buAutoNum type="arabicPeriod"/>
            </a:pPr>
            <a:r>
              <a:rPr lang="ru-RU" sz="2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Разработаны 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и </a:t>
            </a:r>
            <a:r>
              <a:rPr lang="ru-RU" sz="2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внедрены программы 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предметных объединений, организованных на базе ЦО «Точка роста», </a:t>
            </a:r>
            <a:r>
              <a:rPr lang="ru-RU" sz="2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позволяющие 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учащимся осуществлять индивидуальный выбор в рамках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предпрофильного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и профильного обучения.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155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03272" y="122177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января 2024 года прошли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состязания "Семь чудес знаний" среди 5-7 классов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92436" y="265139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2733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команда проверила свои знания в 7 разных областях, а болельщики направляли свои команды по нужному маршруту. 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9825" y="4424359"/>
            <a:ext cx="109386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2733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место в состязаниях знаний заняла команда 6 класса, второе место разделили 7а и 5б классы, на третьем месте - 7б и 5а классы.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306" y="181480"/>
            <a:ext cx="693102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25" y="660947"/>
            <a:ext cx="4372213" cy="289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825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7 чудес знаний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30" y="845127"/>
            <a:ext cx="3599005" cy="269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7 чудес знаний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750" y="3864228"/>
            <a:ext cx="3639128" cy="272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7 чудес знаний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591" y="3879273"/>
            <a:ext cx="3599009" cy="269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7 чудес знаний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655" y="845127"/>
            <a:ext cx="3559174" cy="266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20835" y="467939"/>
            <a:ext cx="39026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Состязания 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«Семь чудес знаний»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837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&amp;quot;Мир науки&amp;quot;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34" y="498199"/>
            <a:ext cx="4468540" cy="297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67745" y="401782"/>
            <a:ext cx="6771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 этап реализации проекта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04510" y="1154606"/>
            <a:ext cx="6852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января 2024 года для учащихся 8-11 классов состоялась игра-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«Мир науки»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65963" y="2322997"/>
            <a:ext cx="71734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2733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мероприятия команды классов испытали свои знания по биологии, химии и физике, вступали в дискуссию между собой и другими командами.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5744" y="4733073"/>
            <a:ext cx="113436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>
                <a:solidFill>
                  <a:srgbClr val="2733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место в </a:t>
            </a:r>
            <a:r>
              <a:rPr lang="ru-RU" sz="2400" dirty="0" smtClean="0">
                <a:solidFill>
                  <a:srgbClr val="2733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игре-</a:t>
            </a:r>
            <a:r>
              <a:rPr lang="ru-RU" sz="2400" dirty="0" err="1" smtClean="0">
                <a:solidFill>
                  <a:srgbClr val="2733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400" dirty="0" smtClean="0">
                <a:solidFill>
                  <a:srgbClr val="2733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733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заняли ученики 11-го класса. На втором месте - учащиеся 10 а класса. Третье место разделили между собой 9 и 8 б классы. Поощрительный приз за 4 место получили дети из 10 б и 8 а классов.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5744" y="3712879"/>
            <a:ext cx="111608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>
                <a:solidFill>
                  <a:srgbClr val="2733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вопросы вызвали бурные обсуждения и споры. Ученики и учителя получили удовольствие от игры  и расширили свои знания.</a:t>
            </a:r>
          </a:p>
        </p:txBody>
      </p:sp>
    </p:spTree>
    <p:extLst>
      <p:ext uri="{BB962C8B-B14F-4D97-AF65-F5344CB8AC3E}">
        <p14:creationId xmlns:p14="http://schemas.microsoft.com/office/powerpoint/2010/main" val="3422930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&amp;quot;Мир науки&amp;quot;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42" y="212631"/>
            <a:ext cx="4642458" cy="309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&amp;quot;Мир науки&amp;quot;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977" y="3412144"/>
            <a:ext cx="4764417" cy="317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&amp;quot;Мир науки&amp;quot;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42" y="3493343"/>
            <a:ext cx="4642458" cy="30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85244" y="475201"/>
            <a:ext cx="627588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проходила на четырех «станциях»: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Химия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Робототехника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396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19600" y="785658"/>
            <a:ext cx="743988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10 февраля 2024 г. на платформе «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Сферум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 для семиклассников Алтайского края было проведено дистанционное образовательное событие «Учимся для жизни». 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образовательном событии участвовало 5 команд из школ разных районов Алтайского края. 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26328" y="222601"/>
            <a:ext cx="69965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 этап реализации проекта</a:t>
            </a:r>
          </a:p>
        </p:txBody>
      </p:sp>
      <p:pic>
        <p:nvPicPr>
          <p:cNvPr id="4098" name="Picture 2" descr="C:\Users\Приемная\Desktop\prutskaja-sosh-1-1024x6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645" y="3054924"/>
            <a:ext cx="5192013" cy="350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47251" y="2262986"/>
            <a:ext cx="4344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учащихся 7 класса МБОУ «Прутская СОШ»№ заняла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C:\Users\Приемная\Pictures\2024-05-15 7\7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43" y="929699"/>
            <a:ext cx="4093120" cy="563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977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08071" y="1346308"/>
            <a:ext cx="63453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18 марта 2023 года прошло третье дистанционное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краевое образовательное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событие «Давайте порешаем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559" y="401999"/>
            <a:ext cx="693102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Приемная\Desktop\1-prutskay_sosh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37" y="1483447"/>
            <a:ext cx="5209308" cy="376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08071" y="2461666"/>
            <a:ext cx="634538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нем приняли участие три команды из барнаульских школ № 132 и № 118, Прутской школы Павловского района, а также две команды из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Кемерова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и Нижневартовска.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08071" y="4425752"/>
            <a:ext cx="6109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учащихся 6 класса МБОУ «Прутская СОШ» принимала участие в данном мероприятии впервые и заняла 4 место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403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94509" y="426986"/>
            <a:ext cx="9933709" cy="527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50" dirty="0">
              <a:solidFill>
                <a:srgbClr val="000000"/>
              </a:solidFill>
              <a:latin typeface="Franklin Gothic Book"/>
            </a:endParaRPr>
          </a:p>
          <a:p>
            <a:pPr algn="ctr"/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заданий для формирования ФГ </a:t>
            </a:r>
            <a:endParaRPr lang="ru-RU" sz="3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solidFill>
                <a:prstClr val="black"/>
              </a:solidFill>
              <a:latin typeface="Franklin Gothic Book"/>
            </a:endParaRPr>
          </a:p>
          <a:p>
            <a:r>
              <a:rPr lang="ru-RU" dirty="0" smtClean="0">
                <a:solidFill>
                  <a:prstClr val="black"/>
                </a:solidFill>
                <a:latin typeface="Franklin Gothic Book"/>
              </a:rPr>
              <a:t>■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поставленная вне предметной области и решаемая с помощью предметных знаний 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■ Контекст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 близок к проблемным ситуациям, возникающим в повседневной жизни 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■ Вопросы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изложены простым, ясным языком и, как правило, немногословны 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■ Требуют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перевода с обыденного языка на язык предметной области (математики, физики и др.) </a:t>
            </a:r>
          </a:p>
        </p:txBody>
      </p:sp>
    </p:spTree>
    <p:extLst>
      <p:ext uri="{BB962C8B-B14F-4D97-AF65-F5344CB8AC3E}">
        <p14:creationId xmlns:p14="http://schemas.microsoft.com/office/powerpoint/2010/main" val="2287046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74398" y="380395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800" dirty="0">
              <a:solidFill>
                <a:srgbClr val="000000"/>
              </a:solidFill>
              <a:latin typeface="Franklin Gothic Book"/>
            </a:endParaRPr>
          </a:p>
          <a:p>
            <a:pPr algn="ctr"/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 задания для ФГ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24" y="1269855"/>
            <a:ext cx="3635374" cy="23747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198" y="1291069"/>
            <a:ext cx="3629421" cy="2366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946" y="3589529"/>
            <a:ext cx="3650252" cy="2380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448" y="3614276"/>
            <a:ext cx="3637171" cy="2371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476" y="2745310"/>
            <a:ext cx="3141935" cy="1641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39950" y="1668092"/>
            <a:ext cx="19752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Формируемые </a:t>
            </a:r>
          </a:p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 ФГ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14819" y="1837369"/>
            <a:ext cx="2287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знания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32050" y="4850388"/>
            <a:ext cx="2191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Реальная ситуация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661412" y="4850388"/>
            <a:ext cx="1148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56692" y="3105835"/>
            <a:ext cx="25410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для формирования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</a:t>
            </a:r>
          </a:p>
        </p:txBody>
      </p:sp>
    </p:spTree>
    <p:extLst>
      <p:ext uri="{BB962C8B-B14F-4D97-AF65-F5344CB8AC3E}">
        <p14:creationId xmlns:p14="http://schemas.microsoft.com/office/powerpoint/2010/main" val="3981363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9089" y="208658"/>
            <a:ext cx="9975273" cy="6163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50" dirty="0">
              <a:solidFill>
                <a:srgbClr val="000000"/>
              </a:solidFill>
              <a:latin typeface="Franklin Gothic Book"/>
            </a:endParaRPr>
          </a:p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 как условие реализации обновленных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</a:p>
          <a:p>
            <a:r>
              <a:rPr lang="ru-RU" sz="3200" dirty="0" smtClean="0">
                <a:latin typeface="Franklin Gothic Book"/>
              </a:rPr>
              <a:t> </a:t>
            </a:r>
            <a:endParaRPr lang="ru-RU" sz="3200" dirty="0">
              <a:latin typeface="Franklin Gothic Book"/>
            </a:endParaRPr>
          </a:p>
          <a:p>
            <a:pPr algn="just"/>
            <a:r>
              <a:rPr lang="ru-RU" dirty="0" smtClean="0">
                <a:latin typeface="Franklin Gothic Book"/>
              </a:rPr>
              <a:t>■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подчеркивают необходимость формирования у школьников функциональной грамотности (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34.2 ФГОС-2021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НОО с изменениями,  </a:t>
            </a:r>
          </a:p>
          <a:p>
            <a:pPr algn="just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35.2 ФГОС-2021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с изменениями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Внимание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этому вопросу в новых образовательных стандартах объясняется невысокими показателями российских школьников в международных исследованиях, например, PISA и TIMS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Функциональная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 – одна из оценок качества образования. Ее оценивают по критериям в соответствии с методологией моделей международных исследований, которую разработали ведомства (приказ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06.05.2019 № 590/219) </a:t>
            </a:r>
          </a:p>
        </p:txBody>
      </p:sp>
    </p:spTree>
    <p:extLst>
      <p:ext uri="{BB962C8B-B14F-4D97-AF65-F5344CB8AC3E}">
        <p14:creationId xmlns:p14="http://schemas.microsoft.com/office/powerpoint/2010/main" val="2470437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34291" y="195710"/>
            <a:ext cx="10792691" cy="246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b="1" u="sng" dirty="0">
                <a:latin typeface="Times New Roman"/>
                <a:ea typeface="Calibri"/>
                <a:cs typeface="Times New Roman"/>
              </a:rPr>
              <a:t>Пример.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Тема «Соли» 8 класс. / Тема «Галогены». 9 класс.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b="1" i="1" u="sng" dirty="0">
                <a:latin typeface="Times New Roman"/>
                <a:ea typeface="Calibri"/>
                <a:cs typeface="Times New Roman"/>
              </a:rPr>
              <a:t>Средний познавательный уровень</a:t>
            </a:r>
            <a:r>
              <a:rPr lang="ru-RU" b="1" i="1" u="sng" dirty="0" smtClean="0">
                <a:latin typeface="Times New Roman"/>
                <a:ea typeface="Calibri"/>
                <a:cs typeface="Times New Roman"/>
              </a:rPr>
              <a:t>.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1700" dirty="0">
                <a:latin typeface="Times New Roman"/>
                <a:ea typeface="Calibri"/>
                <a:cs typeface="Times New Roman"/>
              </a:rPr>
              <a:t>Зимой хлорид натрия, смешанный с другими солями, песком или глиной – так называемая техническая соль – применяется как антифриз против гололёда. До сих пор техническая соль может считаться эффективным </a:t>
            </a:r>
            <a:r>
              <a:rPr lang="ru-RU" sz="1700" dirty="0" err="1">
                <a:latin typeface="Times New Roman"/>
                <a:ea typeface="Calibri"/>
                <a:cs typeface="Times New Roman"/>
              </a:rPr>
              <a:t>противогололёдным</a:t>
            </a:r>
            <a:r>
              <a:rPr lang="ru-RU" sz="1700" dirty="0">
                <a:latin typeface="Times New Roman"/>
                <a:ea typeface="Calibri"/>
                <a:cs typeface="Times New Roman"/>
              </a:rPr>
              <a:t> средством. </a:t>
            </a:r>
            <a:endParaRPr lang="ru-RU" sz="1700" dirty="0">
              <a:latin typeface="Calibri"/>
              <a:ea typeface="Calibri"/>
              <a:cs typeface="Times New Roman"/>
            </a:endParaRP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Вопрос.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1700" dirty="0">
                <a:latin typeface="Times New Roman"/>
                <a:ea typeface="Calibri"/>
                <a:cs typeface="Times New Roman"/>
              </a:rPr>
              <a:t>1) Какое свойство соли обусловило такое её применение в народном хозяйстве? 2) Какую роль играет песок в используемой смеси?</a:t>
            </a:r>
            <a:endParaRPr lang="ru-RU" sz="1700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567648"/>
              </p:ext>
            </p:extLst>
          </p:nvPr>
        </p:nvGraphicFramePr>
        <p:xfrm>
          <a:off x="734291" y="2520403"/>
          <a:ext cx="11139056" cy="1940761"/>
        </p:xfrm>
        <a:graphic>
          <a:graphicData uri="http://schemas.openxmlformats.org/drawingml/2006/table">
            <a:tbl>
              <a:tblPr firstRow="1" firstCol="1" bandRow="1"/>
              <a:tblGrid>
                <a:gridCol w="5015348"/>
                <a:gridCol w="6123708"/>
              </a:tblGrid>
              <a:tr h="273429"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Компетенция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ЕНГ 1. Научное объяснение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явлений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296"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Проверяемое умение     универсального характера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ЕНГ1.Применить естественнонаучные знания для анализа ситуации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33"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Типы научного знания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Знание содержания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33"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Содержание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Химические системы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33"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Контекст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Местный/национальный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33"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Когнитивный уровень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348"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Формат вопроса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Задание с открытым ответом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74963" y="4634450"/>
            <a:ext cx="11111346" cy="2068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Ответ: 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1700" dirty="0">
                <a:latin typeface="Times New Roman"/>
                <a:ea typeface="Calibri"/>
                <a:cs typeface="Times New Roman"/>
              </a:rPr>
              <a:t>1) соль поглощает воду и превращается в раствор, температура замерзания которого ниже, чем у воды; </a:t>
            </a:r>
            <a:endParaRPr lang="ru-RU" sz="1700" dirty="0">
              <a:latin typeface="Calibri"/>
              <a:ea typeface="Calibri"/>
              <a:cs typeface="Times New Roman"/>
            </a:endParaRP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1700" dirty="0">
                <a:latin typeface="Times New Roman"/>
                <a:ea typeface="Calibri"/>
                <a:cs typeface="Times New Roman"/>
              </a:rPr>
              <a:t>2) песок удерживает раствор, не даёт раствору стекать с дороги; уменьшает скользкость дороги </a:t>
            </a:r>
            <a:endParaRPr lang="ru-RU" sz="1700" dirty="0">
              <a:latin typeface="Calibri"/>
              <a:ea typeface="Calibri"/>
              <a:cs typeface="Times New Roman"/>
            </a:endParaRP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1700" dirty="0" smtClean="0">
                <a:latin typeface="Times New Roman"/>
                <a:ea typeface="Calibri"/>
                <a:cs typeface="Times New Roman"/>
              </a:rPr>
              <a:t>Критерии </a:t>
            </a:r>
            <a:endParaRPr lang="ru-RU" sz="1700" dirty="0">
              <a:latin typeface="Times New Roman"/>
              <a:ea typeface="Calibri"/>
              <a:cs typeface="Times New Roman"/>
            </a:endParaRP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1700" dirty="0">
                <a:latin typeface="Times New Roman"/>
                <a:ea typeface="Calibri"/>
                <a:cs typeface="Times New Roman"/>
              </a:rPr>
              <a:t>1. Даны два верных ответа – 2 балла </a:t>
            </a: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1700" dirty="0">
                <a:latin typeface="Times New Roman"/>
                <a:ea typeface="Calibri"/>
                <a:cs typeface="Times New Roman"/>
              </a:rPr>
              <a:t>2. Дан один верный ответ - 1балл </a:t>
            </a: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1700" dirty="0">
                <a:latin typeface="Times New Roman"/>
                <a:ea typeface="Calibri"/>
                <a:cs typeface="Times New Roman"/>
              </a:rPr>
              <a:t>3. Другие ответы или ответ отсутствует– 0 </a:t>
            </a:r>
            <a:r>
              <a:rPr lang="ru-RU" sz="1700" dirty="0" smtClean="0">
                <a:latin typeface="Times New Roman"/>
                <a:ea typeface="Calibri"/>
                <a:cs typeface="Times New Roman"/>
              </a:rPr>
              <a:t>баллов</a:t>
            </a:r>
            <a:endParaRPr lang="ru-RU" sz="1700" dirty="0"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92648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0255" y="2459504"/>
            <a:ext cx="83681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006663"/>
            <a:r>
              <a:rPr lang="ru-RU" sz="60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Благодарю за внимание!</a:t>
            </a:r>
            <a:endParaRPr lang="ru-RU" sz="6000" b="1" dirty="0">
              <a:solidFill>
                <a:schemeClr val="accent1">
                  <a:lumMod val="75000"/>
                </a:scheme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9990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49928" y="575608"/>
            <a:ext cx="1007225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>
              <a:solidFill>
                <a:srgbClr val="000000"/>
              </a:solidFill>
              <a:latin typeface="Franklin Gothic Book"/>
            </a:endParaRPr>
          </a:p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функциональной грамотности </a:t>
            </a:r>
            <a:endParaRPr lang="ru-RU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Мы, педагоги,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смешиваем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функциональной грамотности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результатов. Эти понятия схожие, но при этом они не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взаимозаменяемые.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Для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успешного формирования функциональной грамотности в учебном процессе учителя должны получить ответы на следующие вопросы: </a:t>
            </a:r>
          </a:p>
          <a:p>
            <a:pPr algn="just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понимается под функциональной грамотностью и ее отдельными составляющими?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учитель может убедиться в том, что функциональная грамотность сформирована у ученика?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946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94509" y="289128"/>
            <a:ext cx="997527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>
              <a:solidFill>
                <a:srgbClr val="000000"/>
              </a:solidFill>
              <a:latin typeface="Franklin Gothic Book"/>
            </a:endParaRP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переориентировать учебный процесс на эффективное овладение учащимися функциональной грамотностью? 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задания работают на формирование функциональной грамотности? 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ли такие я в учебниках и задачниках, по которым работает учитель? 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 ли их количества для формирования прочного уровня функциональной грамотности? 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формировать функциональную грамотность во внеурочное время?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391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39091" y="801975"/>
            <a:ext cx="1009996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>
              <a:solidFill>
                <a:srgbClr val="000000"/>
              </a:solidFill>
              <a:latin typeface="Franklin Gothic Book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 –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вступать в отношения с внешней средой и максимально быстро адаптироваться и эффективно функционировать 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отличие от элементарной грамотности как способности личности читать, понимать, составлять короткие тексты и осуществлять простейшие арифметические действия, ФГ есть уровень знаний, умений и навыков, обеспечивающий нормальное функционирование личности в системе социальных отношений, который считается минимально необходимым для осуществления жизнедеятельности личности в конкретной культурной среде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713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0036" y="436879"/>
            <a:ext cx="96012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>
              <a:solidFill>
                <a:srgbClr val="000000"/>
              </a:solidFill>
              <a:latin typeface="Franklin Gothic Book"/>
            </a:endParaRPr>
          </a:p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 функциональной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■ Читательская грамотность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■ Естественнонаучная грамотность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■ Математическая грамотность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■ Финансовая грамотность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■ Глобальные компетенции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■ Креативное мышление </a:t>
            </a:r>
          </a:p>
        </p:txBody>
      </p:sp>
    </p:spTree>
    <p:extLst>
      <p:ext uri="{BB962C8B-B14F-4D97-AF65-F5344CB8AC3E}">
        <p14:creationId xmlns:p14="http://schemas.microsoft.com/office/powerpoint/2010/main" val="1588315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9199" y="630521"/>
            <a:ext cx="94626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006663"/>
            <a:r>
              <a:rPr lang="ru-RU" sz="24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инновационного проекта</a:t>
            </a:r>
            <a:endParaRPr lang="ru-RU" sz="24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9199" y="1313949"/>
            <a:ext cx="2258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006663"/>
            <a:r>
              <a:rPr lang="ru-RU" sz="24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проекта: </a:t>
            </a:r>
            <a:endParaRPr lang="ru-RU" sz="240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43890" y="1790673"/>
            <a:ext cx="9725891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0066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</a:rPr>
              <a:t>Система работы предметных объединений школьников, созданных на базе ЦО «Точка роста» МБОУ «Прутская СОШ» как инструмент ранней профориентации обучающихся.</a:t>
            </a:r>
          </a:p>
          <a:p>
            <a:pPr marL="0" marR="0" lvl="0" indent="0" algn="just" defTabSz="10066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</a:rPr>
              <a:t>Название проекта «С наукой дружить – в профессии быть»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77" y="3446967"/>
            <a:ext cx="23717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43891" y="4086730"/>
            <a:ext cx="98505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006663"/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Систематизировать деятельность предметных объединений школьников по естественно-научным предметам, математике и робототехнике для повышения эффективности </a:t>
            </a:r>
            <a:r>
              <a:rPr lang="ru-RU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профориентационной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 работы в школе на уровнях НОО и ООО </a:t>
            </a:r>
            <a:endParaRPr lang="ru-RU" sz="2400" b="1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0575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8981" y="1458016"/>
            <a:ext cx="10363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1.Информирование педагогической, родительской общественности школы, учащихся о ходе и реализации проекта.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2.Разработка локальных нормативных актов, регламентирующих работу предметных объединений школьников и их взаимодействие в рамках деятельности ЦО «Точка роста» с учётом </a:t>
            </a:r>
            <a:r>
              <a:rPr lang="ru-RU" sz="2000" dirty="0" err="1">
                <a:latin typeface="Times New Roman"/>
                <a:ea typeface="Times New Roman"/>
              </a:rPr>
              <a:t>профориентационной</a:t>
            </a:r>
            <a:r>
              <a:rPr lang="ru-RU" sz="2000" dirty="0">
                <a:latin typeface="Times New Roman"/>
                <a:ea typeface="Times New Roman"/>
              </a:rPr>
              <a:t> составляющей.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3.Организация и проведение  общешкольных мероприятий силами предметных объединений школьников по естественно-научным предметам, математике и робототехнике, в том числе </a:t>
            </a:r>
            <a:r>
              <a:rPr lang="ru-RU" sz="2000" dirty="0" err="1">
                <a:latin typeface="Times New Roman"/>
                <a:ea typeface="Times New Roman"/>
              </a:rPr>
              <a:t>профориентационного</a:t>
            </a:r>
            <a:r>
              <a:rPr lang="ru-RU" sz="2000" dirty="0">
                <a:latin typeface="Times New Roman"/>
                <a:ea typeface="Times New Roman"/>
              </a:rPr>
              <a:t> характера и с учётом сетевого взаимодействия( формирование событийной среды).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4. </a:t>
            </a:r>
            <a:r>
              <a:rPr lang="ru-RU" sz="2000" dirty="0" smtClean="0">
                <a:latin typeface="Times New Roman"/>
                <a:ea typeface="Times New Roman"/>
              </a:rPr>
              <a:t>Разработка </a:t>
            </a:r>
            <a:r>
              <a:rPr lang="ru-RU" sz="2000" dirty="0">
                <a:latin typeface="Times New Roman"/>
                <a:ea typeface="Times New Roman"/>
              </a:rPr>
              <a:t>и внедрение программ предметных объединений, организованных на базе ЦО «Точка роста», позволяющих учащимся осуществлять индивидуальный выбор в рамках </a:t>
            </a:r>
            <a:r>
              <a:rPr lang="ru-RU" sz="2000" dirty="0" err="1">
                <a:latin typeface="Times New Roman"/>
                <a:ea typeface="Times New Roman"/>
              </a:rPr>
              <a:t>предпрофильного</a:t>
            </a:r>
            <a:r>
              <a:rPr lang="ru-RU" sz="2000" dirty="0">
                <a:latin typeface="Times New Roman"/>
                <a:ea typeface="Times New Roman"/>
              </a:rPr>
              <a:t> и профильного обучения</a:t>
            </a:r>
            <a:r>
              <a:rPr lang="ru-RU" sz="2000" dirty="0" smtClean="0">
                <a:latin typeface="Times New Roman"/>
                <a:ea typeface="Times New Roman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2000" b="1" i="1" dirty="0" smtClean="0">
                <a:latin typeface="Times New Roman"/>
                <a:ea typeface="Times New Roman"/>
              </a:rPr>
              <a:t>5. Формирование естественно-научной и математической грамотности обучающихся.</a:t>
            </a:r>
            <a:endParaRPr lang="ru-RU" sz="2000" b="1" i="1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Times New Roman"/>
              </a:rPr>
              <a:t>6.Мониторинг </a:t>
            </a:r>
            <a:r>
              <a:rPr lang="ru-RU" sz="2000" dirty="0">
                <a:latin typeface="Times New Roman"/>
                <a:ea typeface="Times New Roman"/>
              </a:rPr>
              <a:t>эффективности деятельности предметных объединений школьников и их взаимодействия с учётом </a:t>
            </a:r>
            <a:r>
              <a:rPr lang="ru-RU" sz="2000" dirty="0" err="1">
                <a:latin typeface="Times New Roman"/>
                <a:ea typeface="Times New Roman"/>
              </a:rPr>
              <a:t>профориентационной</a:t>
            </a:r>
            <a:r>
              <a:rPr lang="ru-RU" sz="2000" dirty="0">
                <a:latin typeface="Times New Roman"/>
                <a:ea typeface="Times New Roman"/>
              </a:rPr>
              <a:t> составляющей.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6639" y="774679"/>
            <a:ext cx="25309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006663"/>
            <a:r>
              <a:rPr lang="ru-RU" sz="24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4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endParaRPr lang="ru-RU" sz="240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82157" y="357986"/>
            <a:ext cx="5397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06663"/>
            <a:r>
              <a:rPr lang="ru-RU" sz="24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инновационного проекта</a:t>
            </a:r>
            <a:endParaRPr lang="ru-RU" sz="24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362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51709" y="582067"/>
            <a:ext cx="9227127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1450" algn="ctr"/>
            <a:r>
              <a:rPr lang="ru-RU" sz="2800" b="1" dirty="0">
                <a:solidFill>
                  <a:prstClr val="black"/>
                </a:solidFill>
                <a:latin typeface="Times New Roman"/>
                <a:ea typeface="Times New Roman"/>
              </a:rPr>
              <a:t>Предметные школьные объединения на базе ЦО «Точка роста»:</a:t>
            </a:r>
          </a:p>
          <a:p>
            <a:pPr lvl="0" indent="171450" algn="just"/>
            <a:endParaRPr lang="ru-RU" sz="28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buFontTx/>
              <a:buChar char="-"/>
            </a:pPr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</a:rPr>
              <a:t>по химии «Волшебная пробирка»</a:t>
            </a:r>
          </a:p>
          <a:p>
            <a:pPr marL="342900" lvl="0" indent="-342900" algn="just">
              <a:lnSpc>
                <a:spcPct val="150000"/>
              </a:lnSpc>
              <a:buFontTx/>
              <a:buChar char="-"/>
            </a:pPr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</a:rPr>
              <a:t>по физике «Весёлые молекулы»</a:t>
            </a:r>
          </a:p>
          <a:p>
            <a:pPr marL="342900" lvl="0" indent="-342900" algn="just">
              <a:lnSpc>
                <a:spcPct val="150000"/>
              </a:lnSpc>
              <a:buFontTx/>
              <a:buChar char="-"/>
            </a:pPr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</a:rPr>
              <a:t>по робототехнике «Маленькие инженеры»</a:t>
            </a:r>
          </a:p>
          <a:p>
            <a:pPr marL="342900" lvl="0" indent="-342900" algn="just">
              <a:lnSpc>
                <a:spcPct val="150000"/>
              </a:lnSpc>
              <a:buFontTx/>
              <a:buChar char="-"/>
            </a:pPr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</a:rPr>
              <a:t>по математике «Дважды два»</a:t>
            </a:r>
          </a:p>
          <a:p>
            <a:pPr marL="342900" lvl="0" indent="-342900" algn="just">
              <a:lnSpc>
                <a:spcPct val="150000"/>
              </a:lnSpc>
              <a:buFontTx/>
              <a:buChar char="-"/>
            </a:pPr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</a:rPr>
              <a:t>по биологии «Росток»</a:t>
            </a:r>
          </a:p>
        </p:txBody>
      </p:sp>
    </p:spTree>
    <p:extLst>
      <p:ext uri="{BB962C8B-B14F-4D97-AF65-F5344CB8AC3E}">
        <p14:creationId xmlns:p14="http://schemas.microsoft.com/office/powerpoint/2010/main" val="129265840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125</TotalTime>
  <Words>1261</Words>
  <Application>Microsoft Office PowerPoint</Application>
  <PresentationFormat>Произвольный</PresentationFormat>
  <Paragraphs>154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Формирование функциональной грамотности обучающихся через реализацию инновационных проектов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Деловой </dc:title>
  <dc:creator>Эрика</dc:creator>
  <cp:lastModifiedBy>Приемная</cp:lastModifiedBy>
  <cp:revision>20</cp:revision>
  <cp:lastPrinted>2024-05-15T09:31:04Z</cp:lastPrinted>
  <dcterms:created xsi:type="dcterms:W3CDTF">2021-09-08T00:42:33Z</dcterms:created>
  <dcterms:modified xsi:type="dcterms:W3CDTF">2024-05-17T01:59:15Z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105464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S9.1.0</vt:lpwstr>
  </property>
</Properties>
</file>